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slide" Target="slides/slide17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24" Type="http://schemas.openxmlformats.org/officeDocument/2006/relationships/slide" Target="slides/slide19.xml"/><Relationship Id="rId12" Type="http://schemas.openxmlformats.org/officeDocument/2006/relationships/slide" Target="slides/slide7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cc0b4eb1f1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5" name="Google Shape;205;gcc0b4eb1f1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cc0b4eb1f1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6" name="Google Shape;226;gcc0b4eb1f1_0_1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cc0b4eb1f1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7" name="Google Shape;247;gcc0b4eb1f1_0_1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cc0f9ffb8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" name="Google Shape;268;gcc0f9ffb8a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9" name="Google Shape;289;p1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6" name="Google Shape;296;p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4" name="Google Shape;304;p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1" name="Google Shape;311;p1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ce6276b96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" name="Google Shape;318;gce6276b96f_0_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5" name="Google Shape;325;p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" name="Google Shape;117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5" name="Google Shape;125;p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5" name="Google Shape;165;p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קופית כותרת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1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rt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טקסט אנכי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אנכית וטקסט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ותוכן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מקטע עליונה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שני תכנים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השוואה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כותרת בלבד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ריק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וכן עם כיתוב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תמונה עם כיתוב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1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1" algn="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1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-I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Relationship Id="rId11" Type="http://schemas.openxmlformats.org/officeDocument/2006/relationships/image" Target="../media/image31.png"/><Relationship Id="rId10" Type="http://schemas.openxmlformats.org/officeDocument/2006/relationships/image" Target="../media/image30.png"/><Relationship Id="rId9" Type="http://schemas.openxmlformats.org/officeDocument/2006/relationships/image" Target="../media/image58.png"/><Relationship Id="rId5" Type="http://schemas.openxmlformats.org/officeDocument/2006/relationships/image" Target="../media/image32.jpg"/><Relationship Id="rId6" Type="http://schemas.openxmlformats.org/officeDocument/2006/relationships/image" Target="../media/image54.png"/><Relationship Id="rId7" Type="http://schemas.openxmlformats.org/officeDocument/2006/relationships/image" Target="../media/image35.png"/><Relationship Id="rId8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Relationship Id="rId11" Type="http://schemas.openxmlformats.org/officeDocument/2006/relationships/image" Target="../media/image36.png"/><Relationship Id="rId10" Type="http://schemas.openxmlformats.org/officeDocument/2006/relationships/image" Target="../media/image39.png"/><Relationship Id="rId9" Type="http://schemas.openxmlformats.org/officeDocument/2006/relationships/image" Target="../media/image60.png"/><Relationship Id="rId5" Type="http://schemas.openxmlformats.org/officeDocument/2006/relationships/image" Target="../media/image32.jpg"/><Relationship Id="rId6" Type="http://schemas.openxmlformats.org/officeDocument/2006/relationships/image" Target="../media/image52.png"/><Relationship Id="rId7" Type="http://schemas.openxmlformats.org/officeDocument/2006/relationships/image" Target="../media/image38.png"/><Relationship Id="rId8" Type="http://schemas.openxmlformats.org/officeDocument/2006/relationships/image" Target="../media/image3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Relationship Id="rId11" Type="http://schemas.openxmlformats.org/officeDocument/2006/relationships/image" Target="../media/image44.png"/><Relationship Id="rId10" Type="http://schemas.openxmlformats.org/officeDocument/2006/relationships/image" Target="../media/image45.png"/><Relationship Id="rId9" Type="http://schemas.openxmlformats.org/officeDocument/2006/relationships/image" Target="../media/image53.png"/><Relationship Id="rId5" Type="http://schemas.openxmlformats.org/officeDocument/2006/relationships/image" Target="../media/image32.jpg"/><Relationship Id="rId6" Type="http://schemas.openxmlformats.org/officeDocument/2006/relationships/image" Target="../media/image57.png"/><Relationship Id="rId7" Type="http://schemas.openxmlformats.org/officeDocument/2006/relationships/image" Target="../media/image37.png"/><Relationship Id="rId8" Type="http://schemas.openxmlformats.org/officeDocument/2006/relationships/image" Target="../media/image4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23.jpg"/><Relationship Id="rId11" Type="http://schemas.openxmlformats.org/officeDocument/2006/relationships/image" Target="../media/image51.png"/><Relationship Id="rId10" Type="http://schemas.openxmlformats.org/officeDocument/2006/relationships/image" Target="../media/image55.png"/><Relationship Id="rId9" Type="http://schemas.openxmlformats.org/officeDocument/2006/relationships/image" Target="../media/image49.png"/><Relationship Id="rId5" Type="http://schemas.openxmlformats.org/officeDocument/2006/relationships/image" Target="../media/image32.jpg"/><Relationship Id="rId6" Type="http://schemas.openxmlformats.org/officeDocument/2006/relationships/image" Target="../media/image56.png"/><Relationship Id="rId7" Type="http://schemas.openxmlformats.org/officeDocument/2006/relationships/image" Target="../media/image59.png"/><Relationship Id="rId8" Type="http://schemas.openxmlformats.org/officeDocument/2006/relationships/image" Target="../media/image4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jpg"/><Relationship Id="rId4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jpg"/><Relationship Id="rId4" Type="http://schemas.openxmlformats.org/officeDocument/2006/relationships/image" Target="../media/image4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jpg"/><Relationship Id="rId4" Type="http://schemas.openxmlformats.org/officeDocument/2006/relationships/hyperlink" Target="http://www.youtube.com/watch?v=7kMRTxFQWQo" TargetMode="External"/><Relationship Id="rId5" Type="http://schemas.openxmlformats.org/officeDocument/2006/relationships/image" Target="../media/image41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Relationship Id="rId4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5" Type="http://schemas.openxmlformats.org/officeDocument/2006/relationships/image" Target="../media/image10.jpg"/><Relationship Id="rId6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6.png"/><Relationship Id="rId10" Type="http://schemas.openxmlformats.org/officeDocument/2006/relationships/image" Target="../media/image8.png"/><Relationship Id="rId9" Type="http://schemas.openxmlformats.org/officeDocument/2006/relationships/image" Target="../media/image7.png"/><Relationship Id="rId5" Type="http://schemas.openxmlformats.org/officeDocument/2006/relationships/image" Target="../media/image10.jpg"/><Relationship Id="rId6" Type="http://schemas.openxmlformats.org/officeDocument/2006/relationships/image" Target="../media/image50.png"/><Relationship Id="rId7" Type="http://schemas.openxmlformats.org/officeDocument/2006/relationships/image" Target="../media/image3.png"/><Relationship Id="rId8" Type="http://schemas.openxmlformats.org/officeDocument/2006/relationships/image" Target="../media/image12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10" Type="http://schemas.openxmlformats.org/officeDocument/2006/relationships/image" Target="../media/image16.png"/><Relationship Id="rId9" Type="http://schemas.openxmlformats.org/officeDocument/2006/relationships/image" Target="../media/image14.png"/><Relationship Id="rId5" Type="http://schemas.openxmlformats.org/officeDocument/2006/relationships/image" Target="../media/image12.jpg"/><Relationship Id="rId6" Type="http://schemas.openxmlformats.org/officeDocument/2006/relationships/image" Target="../media/image13.png"/><Relationship Id="rId7" Type="http://schemas.openxmlformats.org/officeDocument/2006/relationships/image" Target="../media/image20.png"/><Relationship Id="rId8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10" Type="http://schemas.openxmlformats.org/officeDocument/2006/relationships/image" Target="../media/image26.png"/><Relationship Id="rId9" Type="http://schemas.openxmlformats.org/officeDocument/2006/relationships/image" Target="../media/image22.png"/><Relationship Id="rId5" Type="http://schemas.openxmlformats.org/officeDocument/2006/relationships/image" Target="../media/image12.jpg"/><Relationship Id="rId6" Type="http://schemas.openxmlformats.org/officeDocument/2006/relationships/image" Target="../media/image17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10.jpg"/><Relationship Id="rId10" Type="http://schemas.openxmlformats.org/officeDocument/2006/relationships/image" Target="../media/image24.png"/><Relationship Id="rId9" Type="http://schemas.openxmlformats.org/officeDocument/2006/relationships/image" Target="../media/image25.png"/><Relationship Id="rId5" Type="http://schemas.openxmlformats.org/officeDocument/2006/relationships/image" Target="../media/image12.jpg"/><Relationship Id="rId6" Type="http://schemas.openxmlformats.org/officeDocument/2006/relationships/image" Target="../media/image19.png"/><Relationship Id="rId7" Type="http://schemas.openxmlformats.org/officeDocument/2006/relationships/image" Target="../media/image28.png"/><Relationship Id="rId8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3"/>
          <p:cNvSpPr txBox="1"/>
          <p:nvPr>
            <p:ph type="ctrTitle"/>
          </p:nvPr>
        </p:nvSpPr>
        <p:spPr>
          <a:xfrm>
            <a:off x="1333500" y="892975"/>
            <a:ext cx="9525000" cy="37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1" i="1" lang="iw-IL" sz="5900">
                <a:solidFill>
                  <a:schemeClr val="lt1"/>
                </a:solidFill>
              </a:rPr>
              <a:t>Historical Style Generator (HStyle)</a:t>
            </a:r>
            <a:endParaRPr i="1" sz="29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i="1" lang="iw-IL" sz="3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Students - Yahav Bar David &amp; Leor Ariel Rose</a:t>
            </a:r>
            <a:endParaRPr i="1" sz="3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i="1" lang="iw-IL" sz="3000">
                <a:solidFill>
                  <a:srgbClr val="B7B7B7"/>
                </a:solidFill>
                <a:latin typeface="Georgia"/>
                <a:ea typeface="Georgia"/>
                <a:cs typeface="Georgia"/>
                <a:sym typeface="Georgia"/>
              </a:rPr>
              <a:t>Academic Advisor - Dr. Irina Rabaev</a:t>
            </a:r>
            <a:endParaRPr i="1" sz="3000">
              <a:solidFill>
                <a:srgbClr val="B7B7B7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lang="iw-IL" sz="1600">
                <a:solidFill>
                  <a:srgbClr val="F3F3F3"/>
                </a:solidFill>
                <a:latin typeface="Arial"/>
                <a:ea typeface="Arial"/>
                <a:cs typeface="Arial"/>
                <a:sym typeface="Arial"/>
              </a:rPr>
              <a:t>Project Id - BS-SE-21-89</a:t>
            </a:r>
            <a:endParaRPr sz="1600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2"/>
          <p:cNvSpPr txBox="1"/>
          <p:nvPr>
            <p:ph type="title"/>
          </p:nvPr>
        </p:nvSpPr>
        <p:spPr>
          <a:xfrm>
            <a:off x="2022175" y="195100"/>
            <a:ext cx="29481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Results (5) -</a:t>
            </a:r>
            <a:endParaRPr b="1" i="1">
              <a:solidFill>
                <a:srgbClr val="FFFFFF"/>
              </a:solidFill>
            </a:endParaRPr>
          </a:p>
        </p:txBody>
      </p:sp>
      <p:pic>
        <p:nvPicPr>
          <p:cNvPr id="209" name="Google Shape;209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75" y="1235925"/>
            <a:ext cx="1546799" cy="22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2"/>
          <p:cNvSpPr/>
          <p:nvPr/>
        </p:nvSpPr>
        <p:spPr>
          <a:xfrm>
            <a:off x="4969638" y="2182900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96859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22"/>
          <p:cNvSpPr txBox="1"/>
          <p:nvPr/>
        </p:nvSpPr>
        <p:spPr>
          <a:xfrm>
            <a:off x="63634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3" name="Google Shape;213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76" y="3671275"/>
            <a:ext cx="1547997" cy="2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2"/>
          <p:cNvSpPr/>
          <p:nvPr/>
        </p:nvSpPr>
        <p:spPr>
          <a:xfrm>
            <a:off x="4970263" y="4584875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2"/>
          <p:cNvSpPr txBox="1"/>
          <p:nvPr/>
        </p:nvSpPr>
        <p:spPr>
          <a:xfrm>
            <a:off x="96859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22"/>
          <p:cNvSpPr txBox="1"/>
          <p:nvPr/>
        </p:nvSpPr>
        <p:spPr>
          <a:xfrm>
            <a:off x="63634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22"/>
          <p:cNvSpPr txBox="1"/>
          <p:nvPr>
            <p:ph type="title"/>
          </p:nvPr>
        </p:nvSpPr>
        <p:spPr>
          <a:xfrm>
            <a:off x="4807425" y="118900"/>
            <a:ext cx="58491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 sz="3200">
                <a:solidFill>
                  <a:srgbClr val="FFFFFF"/>
                </a:solidFill>
              </a:rPr>
              <a:t>Average historical pixels background for original content</a:t>
            </a:r>
            <a:endParaRPr b="1" i="1" sz="3200">
              <a:solidFill>
                <a:srgbClr val="FFFFFF"/>
              </a:solidFill>
            </a:endParaRPr>
          </a:p>
        </p:txBody>
      </p:sp>
      <p:pic>
        <p:nvPicPr>
          <p:cNvPr id="218" name="Google Shape;218;p22"/>
          <p:cNvPicPr preferRelativeResize="0"/>
          <p:nvPr/>
        </p:nvPicPr>
        <p:blipFill rotWithShape="1">
          <a:blip r:embed="rId6">
            <a:alphaModFix/>
          </a:blip>
          <a:srcRect b="23130" l="0" r="0" t="0"/>
          <a:stretch/>
        </p:blipFill>
        <p:spPr>
          <a:xfrm>
            <a:off x="1670412" y="1502825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2"/>
          <p:cNvPicPr preferRelativeResize="0"/>
          <p:nvPr/>
        </p:nvPicPr>
        <p:blipFill rotWithShape="1">
          <a:blip r:embed="rId7">
            <a:alphaModFix/>
          </a:blip>
          <a:srcRect b="23094" l="0" r="0" t="0"/>
          <a:stretch/>
        </p:blipFill>
        <p:spPr>
          <a:xfrm>
            <a:off x="5491050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2"/>
          <p:cNvPicPr preferRelativeResize="0"/>
          <p:nvPr/>
        </p:nvPicPr>
        <p:blipFill rotWithShape="1">
          <a:blip r:embed="rId8">
            <a:alphaModFix/>
          </a:blip>
          <a:srcRect b="23336" l="0" r="0" t="0"/>
          <a:stretch/>
        </p:blipFill>
        <p:spPr>
          <a:xfrm>
            <a:off x="8827925" y="1502825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2"/>
          <p:cNvPicPr preferRelativeResize="0"/>
          <p:nvPr/>
        </p:nvPicPr>
        <p:blipFill rotWithShape="1">
          <a:blip r:embed="rId9">
            <a:alphaModFix/>
          </a:blip>
          <a:srcRect b="22690" l="0" r="0" t="0"/>
          <a:stretch/>
        </p:blipFill>
        <p:spPr>
          <a:xfrm>
            <a:off x="1671025" y="3900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2"/>
          <p:cNvPicPr preferRelativeResize="0"/>
          <p:nvPr/>
        </p:nvPicPr>
        <p:blipFill rotWithShape="1">
          <a:blip r:embed="rId10">
            <a:alphaModFix/>
          </a:blip>
          <a:srcRect b="22821" l="0" r="0" t="0"/>
          <a:stretch/>
        </p:blipFill>
        <p:spPr>
          <a:xfrm>
            <a:off x="5491050" y="3900275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2"/>
          <p:cNvPicPr preferRelativeResize="0"/>
          <p:nvPr/>
        </p:nvPicPr>
        <p:blipFill rotWithShape="1">
          <a:blip r:embed="rId11">
            <a:alphaModFix/>
          </a:blip>
          <a:srcRect b="23094" l="0" r="0" t="0"/>
          <a:stretch/>
        </p:blipFill>
        <p:spPr>
          <a:xfrm>
            <a:off x="8827925" y="3900275"/>
            <a:ext cx="3261600" cy="17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3"/>
          <p:cNvSpPr txBox="1"/>
          <p:nvPr>
            <p:ph type="title"/>
          </p:nvPr>
        </p:nvSpPr>
        <p:spPr>
          <a:xfrm>
            <a:off x="2022175" y="195100"/>
            <a:ext cx="29481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Results (6) -</a:t>
            </a:r>
            <a:endParaRPr b="1" i="1">
              <a:solidFill>
                <a:srgbClr val="FFFFFF"/>
              </a:solidFill>
            </a:endParaRPr>
          </a:p>
        </p:txBody>
      </p:sp>
      <p:pic>
        <p:nvPicPr>
          <p:cNvPr id="230" name="Google Shape;2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75" y="1235925"/>
            <a:ext cx="1546799" cy="22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3"/>
          <p:cNvSpPr/>
          <p:nvPr/>
        </p:nvSpPr>
        <p:spPr>
          <a:xfrm>
            <a:off x="4969638" y="2182900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3"/>
          <p:cNvSpPr txBox="1"/>
          <p:nvPr/>
        </p:nvSpPr>
        <p:spPr>
          <a:xfrm>
            <a:off x="96859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23"/>
          <p:cNvSpPr txBox="1"/>
          <p:nvPr/>
        </p:nvSpPr>
        <p:spPr>
          <a:xfrm>
            <a:off x="63634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4" name="Google Shape;23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76" y="3671275"/>
            <a:ext cx="1547997" cy="2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3"/>
          <p:cNvSpPr/>
          <p:nvPr/>
        </p:nvSpPr>
        <p:spPr>
          <a:xfrm>
            <a:off x="4970263" y="4584875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3"/>
          <p:cNvSpPr txBox="1"/>
          <p:nvPr/>
        </p:nvSpPr>
        <p:spPr>
          <a:xfrm>
            <a:off x="96859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23"/>
          <p:cNvSpPr txBox="1"/>
          <p:nvPr/>
        </p:nvSpPr>
        <p:spPr>
          <a:xfrm>
            <a:off x="63634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23"/>
          <p:cNvPicPr preferRelativeResize="0"/>
          <p:nvPr/>
        </p:nvPicPr>
        <p:blipFill rotWithShape="1">
          <a:blip r:embed="rId6">
            <a:alphaModFix/>
          </a:blip>
          <a:srcRect b="22702" l="0" r="0" t="0"/>
          <a:stretch/>
        </p:blipFill>
        <p:spPr>
          <a:xfrm>
            <a:off x="1670412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3"/>
          <p:cNvPicPr preferRelativeResize="0"/>
          <p:nvPr/>
        </p:nvPicPr>
        <p:blipFill rotWithShape="1">
          <a:blip r:embed="rId7">
            <a:alphaModFix/>
          </a:blip>
          <a:srcRect b="23459" l="0" r="0" t="0"/>
          <a:stretch/>
        </p:blipFill>
        <p:spPr>
          <a:xfrm>
            <a:off x="5491050" y="1498297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3"/>
          <p:cNvPicPr preferRelativeResize="0"/>
          <p:nvPr/>
        </p:nvPicPr>
        <p:blipFill rotWithShape="1">
          <a:blip r:embed="rId8">
            <a:alphaModFix/>
          </a:blip>
          <a:srcRect b="23359" l="0" r="0" t="0"/>
          <a:stretch/>
        </p:blipFill>
        <p:spPr>
          <a:xfrm>
            <a:off x="8827925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3"/>
          <p:cNvPicPr preferRelativeResize="0"/>
          <p:nvPr/>
        </p:nvPicPr>
        <p:blipFill rotWithShape="1">
          <a:blip r:embed="rId9">
            <a:alphaModFix/>
          </a:blip>
          <a:srcRect b="23023" l="0" r="0" t="0"/>
          <a:stretch/>
        </p:blipFill>
        <p:spPr>
          <a:xfrm>
            <a:off x="1671025" y="3900275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23"/>
          <p:cNvPicPr preferRelativeResize="0"/>
          <p:nvPr/>
        </p:nvPicPr>
        <p:blipFill rotWithShape="1">
          <a:blip r:embed="rId10">
            <a:alphaModFix/>
          </a:blip>
          <a:srcRect b="21874" l="0" r="0" t="0"/>
          <a:stretch/>
        </p:blipFill>
        <p:spPr>
          <a:xfrm>
            <a:off x="5491050" y="3900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23"/>
          <p:cNvPicPr preferRelativeResize="0"/>
          <p:nvPr/>
        </p:nvPicPr>
        <p:blipFill rotWithShape="1">
          <a:blip r:embed="rId11">
            <a:alphaModFix/>
          </a:blip>
          <a:srcRect b="21905" l="0" r="0" t="0"/>
          <a:stretch/>
        </p:blipFill>
        <p:spPr>
          <a:xfrm>
            <a:off x="8828575" y="3900300"/>
            <a:ext cx="3261600" cy="175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3"/>
          <p:cNvSpPr txBox="1"/>
          <p:nvPr>
            <p:ph type="title"/>
          </p:nvPr>
        </p:nvSpPr>
        <p:spPr>
          <a:xfrm>
            <a:off x="4807425" y="118900"/>
            <a:ext cx="58491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 sz="3200">
                <a:solidFill>
                  <a:srgbClr val="FFFFFF"/>
                </a:solidFill>
              </a:rPr>
              <a:t>Average historical pixels background for dilated content</a:t>
            </a:r>
            <a:endParaRPr b="1" i="1" sz="3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4"/>
          <p:cNvSpPr txBox="1"/>
          <p:nvPr>
            <p:ph type="title"/>
          </p:nvPr>
        </p:nvSpPr>
        <p:spPr>
          <a:xfrm>
            <a:off x="2022175" y="195100"/>
            <a:ext cx="29481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Results (7) -</a:t>
            </a:r>
            <a:endParaRPr b="1" i="1">
              <a:solidFill>
                <a:srgbClr val="FFFFFF"/>
              </a:solidFill>
            </a:endParaRPr>
          </a:p>
        </p:txBody>
      </p:sp>
      <p:pic>
        <p:nvPicPr>
          <p:cNvPr id="251" name="Google Shape;251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75" y="1235925"/>
            <a:ext cx="1546799" cy="22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24"/>
          <p:cNvSpPr/>
          <p:nvPr/>
        </p:nvSpPr>
        <p:spPr>
          <a:xfrm>
            <a:off x="4969638" y="2182900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 txBox="1"/>
          <p:nvPr/>
        </p:nvSpPr>
        <p:spPr>
          <a:xfrm>
            <a:off x="96859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4"/>
          <p:cNvSpPr txBox="1"/>
          <p:nvPr/>
        </p:nvSpPr>
        <p:spPr>
          <a:xfrm>
            <a:off x="63634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5" name="Google Shape;255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76" y="3671275"/>
            <a:ext cx="1547997" cy="2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4"/>
          <p:cNvSpPr/>
          <p:nvPr/>
        </p:nvSpPr>
        <p:spPr>
          <a:xfrm>
            <a:off x="4970263" y="4584875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24"/>
          <p:cNvSpPr txBox="1"/>
          <p:nvPr/>
        </p:nvSpPr>
        <p:spPr>
          <a:xfrm>
            <a:off x="96859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24"/>
          <p:cNvSpPr txBox="1"/>
          <p:nvPr/>
        </p:nvSpPr>
        <p:spPr>
          <a:xfrm>
            <a:off x="63634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p24"/>
          <p:cNvSpPr txBox="1"/>
          <p:nvPr>
            <p:ph type="title"/>
          </p:nvPr>
        </p:nvSpPr>
        <p:spPr>
          <a:xfrm>
            <a:off x="4807425" y="118900"/>
            <a:ext cx="58491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 sz="3200">
                <a:solidFill>
                  <a:srgbClr val="FFFFFF"/>
                </a:solidFill>
              </a:rPr>
              <a:t>Average historical pixels background for binary content</a:t>
            </a:r>
            <a:endParaRPr b="1" i="1" sz="3200">
              <a:solidFill>
                <a:srgbClr val="FFFFFF"/>
              </a:solidFill>
            </a:endParaRPr>
          </a:p>
        </p:txBody>
      </p:sp>
      <p:pic>
        <p:nvPicPr>
          <p:cNvPr id="260" name="Google Shape;260;p24"/>
          <p:cNvPicPr preferRelativeResize="0"/>
          <p:nvPr/>
        </p:nvPicPr>
        <p:blipFill rotWithShape="1">
          <a:blip r:embed="rId6">
            <a:alphaModFix/>
          </a:blip>
          <a:srcRect b="22154" l="0" r="0" t="0"/>
          <a:stretch/>
        </p:blipFill>
        <p:spPr>
          <a:xfrm>
            <a:off x="1670412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4"/>
          <p:cNvPicPr preferRelativeResize="0"/>
          <p:nvPr/>
        </p:nvPicPr>
        <p:blipFill rotWithShape="1">
          <a:blip r:embed="rId7">
            <a:alphaModFix/>
          </a:blip>
          <a:srcRect b="23442" l="0" r="0" t="0"/>
          <a:stretch/>
        </p:blipFill>
        <p:spPr>
          <a:xfrm>
            <a:off x="5491050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4"/>
          <p:cNvPicPr preferRelativeResize="0"/>
          <p:nvPr/>
        </p:nvPicPr>
        <p:blipFill rotWithShape="1">
          <a:blip r:embed="rId8">
            <a:alphaModFix/>
          </a:blip>
          <a:srcRect b="21470" l="0" r="0" t="0"/>
          <a:stretch/>
        </p:blipFill>
        <p:spPr>
          <a:xfrm>
            <a:off x="8827925" y="1498297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4"/>
          <p:cNvPicPr preferRelativeResize="0"/>
          <p:nvPr/>
        </p:nvPicPr>
        <p:blipFill rotWithShape="1">
          <a:blip r:embed="rId9">
            <a:alphaModFix/>
          </a:blip>
          <a:srcRect b="21771" l="0" r="0" t="0"/>
          <a:stretch/>
        </p:blipFill>
        <p:spPr>
          <a:xfrm>
            <a:off x="1671025" y="3900275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4"/>
          <p:cNvPicPr preferRelativeResize="0"/>
          <p:nvPr/>
        </p:nvPicPr>
        <p:blipFill rotWithShape="1">
          <a:blip r:embed="rId10">
            <a:alphaModFix/>
          </a:blip>
          <a:srcRect b="21309" l="0" r="0" t="0"/>
          <a:stretch/>
        </p:blipFill>
        <p:spPr>
          <a:xfrm>
            <a:off x="5491050" y="3900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4"/>
          <p:cNvPicPr preferRelativeResize="0"/>
          <p:nvPr/>
        </p:nvPicPr>
        <p:blipFill rotWithShape="1">
          <a:blip r:embed="rId11">
            <a:alphaModFix/>
          </a:blip>
          <a:srcRect b="21309" l="0" r="0" t="0"/>
          <a:stretch/>
        </p:blipFill>
        <p:spPr>
          <a:xfrm>
            <a:off x="8828575" y="3900300"/>
            <a:ext cx="3261600" cy="17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5"/>
          <p:cNvSpPr txBox="1"/>
          <p:nvPr>
            <p:ph type="title"/>
          </p:nvPr>
        </p:nvSpPr>
        <p:spPr>
          <a:xfrm>
            <a:off x="1488775" y="195100"/>
            <a:ext cx="29481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Results (8) -</a:t>
            </a:r>
            <a:endParaRPr b="1" i="1">
              <a:solidFill>
                <a:srgbClr val="FFFFFF"/>
              </a:solidFill>
            </a:endParaRPr>
          </a:p>
        </p:txBody>
      </p:sp>
      <p:pic>
        <p:nvPicPr>
          <p:cNvPr id="272" name="Google Shape;272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75" y="1235925"/>
            <a:ext cx="1546799" cy="22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5"/>
          <p:cNvSpPr/>
          <p:nvPr/>
        </p:nvSpPr>
        <p:spPr>
          <a:xfrm>
            <a:off x="4969638" y="2182900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5"/>
          <p:cNvSpPr txBox="1"/>
          <p:nvPr/>
        </p:nvSpPr>
        <p:spPr>
          <a:xfrm>
            <a:off x="96859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5"/>
          <p:cNvSpPr txBox="1"/>
          <p:nvPr/>
        </p:nvSpPr>
        <p:spPr>
          <a:xfrm>
            <a:off x="63634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6" name="Google Shape;276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76" y="3671275"/>
            <a:ext cx="1547997" cy="2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5"/>
          <p:cNvSpPr/>
          <p:nvPr/>
        </p:nvSpPr>
        <p:spPr>
          <a:xfrm>
            <a:off x="4970263" y="4584875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5"/>
          <p:cNvSpPr txBox="1"/>
          <p:nvPr/>
        </p:nvSpPr>
        <p:spPr>
          <a:xfrm>
            <a:off x="96859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63634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</a:t>
            </a:r>
            <a:r>
              <a:rPr lang="iw-IL" sz="10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5"/>
          <p:cNvSpPr txBox="1"/>
          <p:nvPr>
            <p:ph type="title"/>
          </p:nvPr>
        </p:nvSpPr>
        <p:spPr>
          <a:xfrm>
            <a:off x="4426425" y="118900"/>
            <a:ext cx="6427200" cy="97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 sz="3200">
                <a:solidFill>
                  <a:srgbClr val="FFFFFF"/>
                </a:solidFill>
              </a:rPr>
              <a:t>Average historical pixels background for binary-dilated content</a:t>
            </a:r>
            <a:endParaRPr b="1" i="1" sz="3200">
              <a:solidFill>
                <a:srgbClr val="FFFFFF"/>
              </a:solidFill>
            </a:endParaRPr>
          </a:p>
        </p:txBody>
      </p:sp>
      <p:pic>
        <p:nvPicPr>
          <p:cNvPr id="281" name="Google Shape;281;p25"/>
          <p:cNvPicPr preferRelativeResize="0"/>
          <p:nvPr/>
        </p:nvPicPr>
        <p:blipFill rotWithShape="1">
          <a:blip r:embed="rId6">
            <a:alphaModFix/>
          </a:blip>
          <a:srcRect b="23354" l="0" r="0" t="0"/>
          <a:stretch/>
        </p:blipFill>
        <p:spPr>
          <a:xfrm>
            <a:off x="1670412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5"/>
          <p:cNvPicPr preferRelativeResize="0"/>
          <p:nvPr/>
        </p:nvPicPr>
        <p:blipFill rotWithShape="1">
          <a:blip r:embed="rId7">
            <a:alphaModFix/>
          </a:blip>
          <a:srcRect b="22124" l="0" r="0" t="0"/>
          <a:stretch/>
        </p:blipFill>
        <p:spPr>
          <a:xfrm>
            <a:off x="1671025" y="3900275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5"/>
          <p:cNvPicPr preferRelativeResize="0"/>
          <p:nvPr/>
        </p:nvPicPr>
        <p:blipFill rotWithShape="1">
          <a:blip r:embed="rId8">
            <a:alphaModFix/>
          </a:blip>
          <a:srcRect b="22952" l="0" r="0" t="0"/>
          <a:stretch/>
        </p:blipFill>
        <p:spPr>
          <a:xfrm>
            <a:off x="5491050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5"/>
          <p:cNvPicPr preferRelativeResize="0"/>
          <p:nvPr/>
        </p:nvPicPr>
        <p:blipFill rotWithShape="1">
          <a:blip r:embed="rId9">
            <a:alphaModFix/>
          </a:blip>
          <a:srcRect b="23312" l="0" r="0" t="0"/>
          <a:stretch/>
        </p:blipFill>
        <p:spPr>
          <a:xfrm>
            <a:off x="8827925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5"/>
          <p:cNvPicPr preferRelativeResize="0"/>
          <p:nvPr/>
        </p:nvPicPr>
        <p:blipFill rotWithShape="1">
          <a:blip r:embed="rId10">
            <a:alphaModFix/>
          </a:blip>
          <a:srcRect b="22750" l="0" r="0" t="0"/>
          <a:stretch/>
        </p:blipFill>
        <p:spPr>
          <a:xfrm>
            <a:off x="5491050" y="3900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5"/>
          <p:cNvPicPr preferRelativeResize="0"/>
          <p:nvPr/>
        </p:nvPicPr>
        <p:blipFill rotWithShape="1">
          <a:blip r:embed="rId11">
            <a:alphaModFix/>
          </a:blip>
          <a:srcRect b="22821" l="0" r="0" t="0"/>
          <a:stretch/>
        </p:blipFill>
        <p:spPr>
          <a:xfrm>
            <a:off x="8828575" y="3900300"/>
            <a:ext cx="3261600" cy="17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Google Shape;29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26"/>
          <p:cNvSpPr txBox="1"/>
          <p:nvPr>
            <p:ph type="title"/>
          </p:nvPr>
        </p:nvSpPr>
        <p:spPr>
          <a:xfrm>
            <a:off x="838200" y="3431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Project Management</a:t>
            </a:r>
            <a:endParaRPr b="1" i="1">
              <a:solidFill>
                <a:srgbClr val="FFFFFF"/>
              </a:solidFill>
            </a:endParaRPr>
          </a:p>
        </p:txBody>
      </p:sp>
      <p:sp>
        <p:nvSpPr>
          <p:cNvPr id="293" name="Google Shape;293;p26"/>
          <p:cNvSpPr txBox="1"/>
          <p:nvPr>
            <p:ph idx="1" type="body"/>
          </p:nvPr>
        </p:nvSpPr>
        <p:spPr>
          <a:xfrm>
            <a:off x="838200" y="17598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Project management application: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Teamwork: Work &amp; Project Management Software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Meetings: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Team Meetings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Academic Advisor Meetings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Timeline management: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chemeClr val="lt1"/>
                </a:solidFill>
              </a:rPr>
              <a:t>Teamwork </a:t>
            </a:r>
            <a:r>
              <a:rPr lang="iw-IL" sz="3000">
                <a:solidFill>
                  <a:srgbClr val="FFFFFF"/>
                </a:solidFill>
              </a:rPr>
              <a:t>Gantt chart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27"/>
          <p:cNvSpPr txBox="1"/>
          <p:nvPr>
            <p:ph type="title"/>
          </p:nvPr>
        </p:nvSpPr>
        <p:spPr>
          <a:xfrm>
            <a:off x="554550" y="0"/>
            <a:ext cx="110829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Project Environment</a:t>
            </a:r>
            <a:endParaRPr b="1" i="1">
              <a:solidFill>
                <a:srgbClr val="FFFFFF"/>
              </a:solidFill>
            </a:endParaRPr>
          </a:p>
        </p:txBody>
      </p:sp>
      <p:sp>
        <p:nvSpPr>
          <p:cNvPr id="300" name="Google Shape;300;p27"/>
          <p:cNvSpPr txBox="1"/>
          <p:nvPr>
            <p:ph idx="1" type="body"/>
          </p:nvPr>
        </p:nvSpPr>
        <p:spPr>
          <a:xfrm>
            <a:off x="856000" y="1208875"/>
            <a:ext cx="4835100" cy="4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Client side development: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Angular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HTML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CSS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TypeScript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Version control: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Github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Google Drive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6104900" y="1208875"/>
            <a:ext cx="4835100" cy="48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Server side development: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Python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FastAPI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Uvicorn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Tensorflow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OpenCV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Diagrams: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draw.io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Research: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Google Colab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28"/>
          <p:cNvSpPr txBox="1"/>
          <p:nvPr>
            <p:ph type="title"/>
          </p:nvPr>
        </p:nvSpPr>
        <p:spPr>
          <a:xfrm>
            <a:off x="838200" y="-161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Requirements and Timeline</a:t>
            </a:r>
            <a:endParaRPr b="1" i="1">
              <a:solidFill>
                <a:srgbClr val="FFFFFF"/>
              </a:solidFill>
            </a:endParaRPr>
          </a:p>
        </p:txBody>
      </p:sp>
      <p:pic>
        <p:nvPicPr>
          <p:cNvPr id="308" name="Google Shape;308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6687" y="1006419"/>
            <a:ext cx="7918625" cy="5513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29"/>
          <p:cNvSpPr txBox="1"/>
          <p:nvPr>
            <p:ph type="title"/>
          </p:nvPr>
        </p:nvSpPr>
        <p:spPr>
          <a:xfrm>
            <a:off x="838200" y="-2735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Risks</a:t>
            </a:r>
            <a:endParaRPr b="1" i="1">
              <a:solidFill>
                <a:srgbClr val="FFFFFF"/>
              </a:solidFill>
            </a:endParaRPr>
          </a:p>
        </p:txBody>
      </p:sp>
      <p:pic>
        <p:nvPicPr>
          <p:cNvPr id="315" name="Google Shape;31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6500" y="743325"/>
            <a:ext cx="10901223" cy="5371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>
            <p:ph type="title"/>
          </p:nvPr>
        </p:nvSpPr>
        <p:spPr>
          <a:xfrm>
            <a:off x="838200" y="-1617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Demo</a:t>
            </a:r>
            <a:endParaRPr b="1" i="1">
              <a:solidFill>
                <a:srgbClr val="FFFFFF"/>
              </a:solidFill>
            </a:endParaRPr>
          </a:p>
        </p:txBody>
      </p:sp>
      <p:pic>
        <p:nvPicPr>
          <p:cNvPr descr="Demo for my final project called HStyle" id="322" name="Google Shape;322;p30" title="HStyle Demo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79688" y="1016763"/>
            <a:ext cx="6432625" cy="482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1"/>
          <p:cNvSpPr txBox="1"/>
          <p:nvPr>
            <p:ph idx="4294967295" type="ctrTitle"/>
          </p:nvPr>
        </p:nvSpPr>
        <p:spPr>
          <a:xfrm>
            <a:off x="1333500" y="1849650"/>
            <a:ext cx="9525000" cy="376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fadeDir="5400012" kx="0" rotWithShape="0" algn="bl" stPos="0" sy="-100000" ky="0"/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rPr b="1" i="1" lang="iw-IL" sz="5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 for your attention!</a:t>
            </a:r>
            <a:endParaRPr b="1" i="1" sz="5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t/>
            </a:r>
            <a:endParaRPr b="1" i="1" sz="59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8000"/>
              <a:buFont typeface="Calibri"/>
              <a:buNone/>
            </a:pPr>
            <a:r>
              <a:t/>
            </a:r>
            <a:endParaRPr b="0" i="0" sz="1600" u="none" cap="none" strike="noStrik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29" name="Google Shape;32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59398" y="3635050"/>
            <a:ext cx="733750" cy="7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4"/>
          <p:cNvSpPr txBox="1"/>
          <p:nvPr>
            <p:ph type="title"/>
          </p:nvPr>
        </p:nvSpPr>
        <p:spPr>
          <a:xfrm>
            <a:off x="838200" y="648050"/>
            <a:ext cx="105156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What does historical style generator mean?</a:t>
            </a:r>
            <a:endParaRPr b="1" i="1" sz="4300"/>
          </a:p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838200" y="21560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Input: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Content image - Modern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Style image - Historical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Output: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Content image with historical style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4">
            <a:alphaModFix/>
          </a:blip>
          <a:srcRect b="22408" l="0" r="0" t="0"/>
          <a:stretch/>
        </p:blipFill>
        <p:spPr>
          <a:xfrm>
            <a:off x="6680875" y="1834375"/>
            <a:ext cx="2211150" cy="1201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221249" y="1645563"/>
            <a:ext cx="1132548" cy="15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4"/>
          <p:cNvPicPr preferRelativeResize="0"/>
          <p:nvPr/>
        </p:nvPicPr>
        <p:blipFill rotWithShape="1">
          <a:blip r:embed="rId6">
            <a:alphaModFix/>
          </a:blip>
          <a:srcRect b="24334" l="0" r="0" t="0"/>
          <a:stretch/>
        </p:blipFill>
        <p:spPr>
          <a:xfrm>
            <a:off x="8112911" y="3955874"/>
            <a:ext cx="2744925" cy="14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>
            <a:off x="9175475" y="2171188"/>
            <a:ext cx="619800" cy="527700"/>
          </a:xfrm>
          <a:prstGeom prst="mathPlus">
            <a:avLst>
              <a:gd fmla="val 23520" name="adj1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4"/>
          <p:cNvSpPr/>
          <p:nvPr/>
        </p:nvSpPr>
        <p:spPr>
          <a:xfrm>
            <a:off x="9262163" y="3303975"/>
            <a:ext cx="446400" cy="3573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5"/>
          <p:cNvSpPr txBox="1"/>
          <p:nvPr>
            <p:ph type="title"/>
          </p:nvPr>
        </p:nvSpPr>
        <p:spPr>
          <a:xfrm>
            <a:off x="838200" y="774900"/>
            <a:ext cx="10515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What has been done already in this domain?</a:t>
            </a:r>
            <a:endParaRPr b="1" i="1"/>
          </a:p>
        </p:txBody>
      </p:sp>
      <p:sp>
        <p:nvSpPr>
          <p:cNvPr id="104" name="Google Shape;104;p15"/>
          <p:cNvSpPr txBox="1"/>
          <p:nvPr>
            <p:ph idx="1" type="body"/>
          </p:nvPr>
        </p:nvSpPr>
        <p:spPr>
          <a:xfrm>
            <a:off x="838200" y="21560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Gatys et.al original method (NST)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Grayscale content and grayscale style 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NST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GAN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05" name="Google Shape;105;p15"/>
          <p:cNvPicPr preferRelativeResize="0"/>
          <p:nvPr/>
        </p:nvPicPr>
        <p:blipFill rotWithShape="1">
          <a:blip r:embed="rId4">
            <a:alphaModFix/>
          </a:blip>
          <a:srcRect b="2609" l="0" r="0" t="0"/>
          <a:stretch/>
        </p:blipFill>
        <p:spPr>
          <a:xfrm>
            <a:off x="2842175" y="4239825"/>
            <a:ext cx="3908976" cy="1665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52521" y="2624500"/>
            <a:ext cx="3029276" cy="34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>
            <p:ph type="title"/>
          </p:nvPr>
        </p:nvSpPr>
        <p:spPr>
          <a:xfrm>
            <a:off x="838200" y="774900"/>
            <a:ext cx="10515600" cy="118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What has been done already in this domain?</a:t>
            </a:r>
            <a:endParaRPr b="1" i="1"/>
          </a:p>
        </p:txBody>
      </p:sp>
      <p:sp>
        <p:nvSpPr>
          <p:cNvPr id="113" name="Google Shape;113;p16"/>
          <p:cNvSpPr txBox="1"/>
          <p:nvPr>
            <p:ph idx="1" type="body"/>
          </p:nvPr>
        </p:nvSpPr>
        <p:spPr>
          <a:xfrm>
            <a:off x="838200" y="2102713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Grayscale content and historical document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NST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CycleGan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14" name="Google Shape;11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0300" y="2924688"/>
            <a:ext cx="4983950" cy="27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7"/>
          <p:cNvSpPr txBox="1"/>
          <p:nvPr>
            <p:ph type="title"/>
          </p:nvPr>
        </p:nvSpPr>
        <p:spPr>
          <a:xfrm>
            <a:off x="838200" y="682100"/>
            <a:ext cx="10515600" cy="675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Our Method</a:t>
            </a:r>
            <a:endParaRPr b="1" i="1">
              <a:solidFill>
                <a:srgbClr val="FFFFFF"/>
              </a:solidFill>
            </a:endParaRPr>
          </a:p>
        </p:txBody>
      </p:sp>
      <p:sp>
        <p:nvSpPr>
          <p:cNvPr id="121" name="Google Shape;121;p17"/>
          <p:cNvSpPr txBox="1"/>
          <p:nvPr>
            <p:ph idx="1" type="body"/>
          </p:nvPr>
        </p:nvSpPr>
        <p:spPr>
          <a:xfrm>
            <a:off x="838200" y="18613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First approach - Neural Style Transfer</a:t>
            </a:r>
            <a:endParaRPr sz="3000">
              <a:solidFill>
                <a:srgbClr val="FFFFFF"/>
              </a:solidFill>
            </a:endParaRPr>
          </a:p>
          <a:p>
            <a:pPr indent="-4191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Deep Learning</a:t>
            </a:r>
            <a:endParaRPr sz="3000">
              <a:solidFill>
                <a:srgbClr val="FFFFFF"/>
              </a:solidFill>
            </a:endParaRPr>
          </a:p>
          <a:p>
            <a:pPr indent="-4191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3000"/>
              <a:buChar char="•"/>
            </a:pPr>
            <a:r>
              <a:rPr lang="iw-IL" sz="3000">
                <a:solidFill>
                  <a:srgbClr val="FFFFFF"/>
                </a:solidFill>
              </a:rPr>
              <a:t>Evaluation</a:t>
            </a:r>
            <a:endParaRPr sz="3000">
              <a:solidFill>
                <a:srgbClr val="FFFFFF"/>
              </a:solidFill>
            </a:endParaRPr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5638" y="3428988"/>
            <a:ext cx="4886325" cy="162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>
            <p:ph type="title"/>
          </p:nvPr>
        </p:nvSpPr>
        <p:spPr>
          <a:xfrm>
            <a:off x="838200" y="208775"/>
            <a:ext cx="105156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Results (1) - Original content</a:t>
            </a:r>
            <a:endParaRPr b="1" i="1">
              <a:solidFill>
                <a:srgbClr val="FFFFFF"/>
              </a:solidFill>
            </a:endParaRPr>
          </a:p>
        </p:txBody>
      </p:sp>
      <p:pic>
        <p:nvPicPr>
          <p:cNvPr id="129" name="Google Shape;129;p18"/>
          <p:cNvPicPr preferRelativeResize="0"/>
          <p:nvPr/>
        </p:nvPicPr>
        <p:blipFill rotWithShape="1">
          <a:blip r:embed="rId4">
            <a:alphaModFix/>
          </a:blip>
          <a:srcRect b="22797" l="0" r="0" t="0"/>
          <a:stretch/>
        </p:blipFill>
        <p:spPr>
          <a:xfrm>
            <a:off x="1679675" y="1498287"/>
            <a:ext cx="3261600" cy="175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975" y="1235925"/>
            <a:ext cx="1546799" cy="221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 rotWithShape="1">
          <a:blip r:embed="rId6">
            <a:alphaModFix/>
          </a:blip>
          <a:srcRect b="23171" l="0" r="0" t="0"/>
          <a:stretch/>
        </p:blipFill>
        <p:spPr>
          <a:xfrm>
            <a:off x="8827888" y="1498437"/>
            <a:ext cx="3262950" cy="17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/>
          <p:nvPr/>
        </p:nvSpPr>
        <p:spPr>
          <a:xfrm>
            <a:off x="4969638" y="2182900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8"/>
          <p:cNvSpPr txBox="1"/>
          <p:nvPr/>
        </p:nvSpPr>
        <p:spPr>
          <a:xfrm>
            <a:off x="96859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 txBox="1"/>
          <p:nvPr/>
        </p:nvSpPr>
        <p:spPr>
          <a:xfrm>
            <a:off x="63634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 rotWithShape="1">
          <a:blip r:embed="rId7">
            <a:alphaModFix/>
          </a:blip>
          <a:srcRect b="24334" l="0" r="0" t="0"/>
          <a:stretch/>
        </p:blipFill>
        <p:spPr>
          <a:xfrm>
            <a:off x="5506063" y="1498291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5376" y="3671275"/>
            <a:ext cx="1547997" cy="221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4">
            <a:alphaModFix/>
          </a:blip>
          <a:srcRect b="22797" l="0" r="0" t="0"/>
          <a:stretch/>
        </p:blipFill>
        <p:spPr>
          <a:xfrm>
            <a:off x="1679675" y="3900287"/>
            <a:ext cx="3261600" cy="175320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8"/>
          <p:cNvSpPr/>
          <p:nvPr/>
        </p:nvSpPr>
        <p:spPr>
          <a:xfrm>
            <a:off x="4970263" y="4584875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9">
            <a:alphaModFix/>
          </a:blip>
          <a:srcRect b="23459" l="0" r="0" t="0"/>
          <a:stretch/>
        </p:blipFill>
        <p:spPr>
          <a:xfrm>
            <a:off x="8828575" y="3903988"/>
            <a:ext cx="3261600" cy="174578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/>
          <p:nvPr/>
        </p:nvSpPr>
        <p:spPr>
          <a:xfrm>
            <a:off x="96859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8"/>
          <p:cNvSpPr txBox="1"/>
          <p:nvPr/>
        </p:nvSpPr>
        <p:spPr>
          <a:xfrm>
            <a:off x="63634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10">
            <a:alphaModFix/>
          </a:blip>
          <a:srcRect b="23141" l="0" r="0" t="0"/>
          <a:stretch/>
        </p:blipFill>
        <p:spPr>
          <a:xfrm>
            <a:off x="5506075" y="3900288"/>
            <a:ext cx="3261600" cy="17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9"/>
          <p:cNvSpPr txBox="1"/>
          <p:nvPr>
            <p:ph type="title"/>
          </p:nvPr>
        </p:nvSpPr>
        <p:spPr>
          <a:xfrm>
            <a:off x="838200" y="208775"/>
            <a:ext cx="105156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Results (2) - Dilate content</a:t>
            </a:r>
            <a:endParaRPr b="1" i="1">
              <a:solidFill>
                <a:srgbClr val="FFFFFF"/>
              </a:solidFill>
            </a:endParaRPr>
          </a:p>
        </p:txBody>
      </p:sp>
      <p:pic>
        <p:nvPicPr>
          <p:cNvPr id="149" name="Google Shape;14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75" y="1235925"/>
            <a:ext cx="1546799" cy="22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9"/>
          <p:cNvSpPr/>
          <p:nvPr/>
        </p:nvSpPr>
        <p:spPr>
          <a:xfrm>
            <a:off x="4969638" y="2182900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9"/>
          <p:cNvSpPr txBox="1"/>
          <p:nvPr/>
        </p:nvSpPr>
        <p:spPr>
          <a:xfrm>
            <a:off x="968532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5 -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9"/>
          <p:cNvSpPr txBox="1"/>
          <p:nvPr/>
        </p:nvSpPr>
        <p:spPr>
          <a:xfrm>
            <a:off x="63634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4 -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" name="Google Shape;153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76" y="3671275"/>
            <a:ext cx="1547997" cy="2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19"/>
          <p:cNvSpPr/>
          <p:nvPr/>
        </p:nvSpPr>
        <p:spPr>
          <a:xfrm>
            <a:off x="4970263" y="4584875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9"/>
          <p:cNvSpPr txBox="1"/>
          <p:nvPr/>
        </p:nvSpPr>
        <p:spPr>
          <a:xfrm>
            <a:off x="96859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4 -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9"/>
          <p:cNvSpPr txBox="1"/>
          <p:nvPr/>
        </p:nvSpPr>
        <p:spPr>
          <a:xfrm>
            <a:off x="63634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3 -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9"/>
          <p:cNvPicPr preferRelativeResize="0"/>
          <p:nvPr/>
        </p:nvPicPr>
        <p:blipFill rotWithShape="1">
          <a:blip r:embed="rId6">
            <a:alphaModFix/>
          </a:blip>
          <a:srcRect b="22660" l="0" r="0" t="0"/>
          <a:stretch/>
        </p:blipFill>
        <p:spPr>
          <a:xfrm>
            <a:off x="1670400" y="1498310"/>
            <a:ext cx="3261600" cy="17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9"/>
          <p:cNvPicPr preferRelativeResize="0"/>
          <p:nvPr/>
        </p:nvPicPr>
        <p:blipFill rotWithShape="1">
          <a:blip r:embed="rId6">
            <a:alphaModFix/>
          </a:blip>
          <a:srcRect b="22660" l="0" r="0" t="0"/>
          <a:stretch/>
        </p:blipFill>
        <p:spPr>
          <a:xfrm>
            <a:off x="1671025" y="3900285"/>
            <a:ext cx="3261600" cy="17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9"/>
          <p:cNvPicPr preferRelativeResize="0"/>
          <p:nvPr/>
        </p:nvPicPr>
        <p:blipFill rotWithShape="1">
          <a:blip r:embed="rId7">
            <a:alphaModFix/>
          </a:blip>
          <a:srcRect b="23230" l="0" r="0" t="0"/>
          <a:stretch/>
        </p:blipFill>
        <p:spPr>
          <a:xfrm>
            <a:off x="5506075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9"/>
          <p:cNvPicPr preferRelativeResize="0"/>
          <p:nvPr/>
        </p:nvPicPr>
        <p:blipFill rotWithShape="1">
          <a:blip r:embed="rId8">
            <a:alphaModFix/>
          </a:blip>
          <a:srcRect b="23564" l="0" r="0" t="0"/>
          <a:stretch/>
        </p:blipFill>
        <p:spPr>
          <a:xfrm>
            <a:off x="8827925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9">
            <a:alphaModFix/>
          </a:blip>
          <a:srcRect b="22945" l="0" r="0" t="0"/>
          <a:stretch/>
        </p:blipFill>
        <p:spPr>
          <a:xfrm>
            <a:off x="5506075" y="3900263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19"/>
          <p:cNvPicPr preferRelativeResize="0"/>
          <p:nvPr/>
        </p:nvPicPr>
        <p:blipFill rotWithShape="1">
          <a:blip r:embed="rId10">
            <a:alphaModFix/>
          </a:blip>
          <a:srcRect b="22684" l="0" r="0" t="0"/>
          <a:stretch/>
        </p:blipFill>
        <p:spPr>
          <a:xfrm>
            <a:off x="8828575" y="3900275"/>
            <a:ext cx="3261600" cy="17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/>
          <p:nvPr>
            <p:ph type="title"/>
          </p:nvPr>
        </p:nvSpPr>
        <p:spPr>
          <a:xfrm>
            <a:off x="838200" y="208775"/>
            <a:ext cx="105156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Results (3) - Binary content</a:t>
            </a:r>
            <a:endParaRPr b="1" i="1">
              <a:solidFill>
                <a:srgbClr val="FFFFFF"/>
              </a:solidFill>
            </a:endParaRPr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75" y="1235925"/>
            <a:ext cx="1546799" cy="22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0"/>
          <p:cNvSpPr/>
          <p:nvPr/>
        </p:nvSpPr>
        <p:spPr>
          <a:xfrm>
            <a:off x="4969638" y="2182900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 txBox="1"/>
          <p:nvPr/>
        </p:nvSpPr>
        <p:spPr>
          <a:xfrm>
            <a:off x="968532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6 -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20"/>
          <p:cNvSpPr txBox="1"/>
          <p:nvPr/>
        </p:nvSpPr>
        <p:spPr>
          <a:xfrm>
            <a:off x="63634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5 -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76" y="3671275"/>
            <a:ext cx="1547997" cy="2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0"/>
          <p:cNvSpPr/>
          <p:nvPr/>
        </p:nvSpPr>
        <p:spPr>
          <a:xfrm>
            <a:off x="4970263" y="4584875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 txBox="1"/>
          <p:nvPr/>
        </p:nvSpPr>
        <p:spPr>
          <a:xfrm>
            <a:off x="96859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5 -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20"/>
          <p:cNvSpPr txBox="1"/>
          <p:nvPr/>
        </p:nvSpPr>
        <p:spPr>
          <a:xfrm>
            <a:off x="63634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4 - block4_conv2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20"/>
          <p:cNvPicPr preferRelativeResize="0"/>
          <p:nvPr/>
        </p:nvPicPr>
        <p:blipFill rotWithShape="1">
          <a:blip r:embed="rId6">
            <a:alphaModFix/>
          </a:blip>
          <a:srcRect b="23136" l="0" r="0" t="0"/>
          <a:stretch/>
        </p:blipFill>
        <p:spPr>
          <a:xfrm>
            <a:off x="5506075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 rotWithShape="1">
          <a:blip r:embed="rId7">
            <a:alphaModFix/>
          </a:blip>
          <a:srcRect b="23053" l="0" r="0" t="0"/>
          <a:stretch/>
        </p:blipFill>
        <p:spPr>
          <a:xfrm>
            <a:off x="8827925" y="1498288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 rotWithShape="1">
          <a:blip r:embed="rId8">
            <a:alphaModFix/>
          </a:blip>
          <a:srcRect b="23017" l="0" r="0" t="0"/>
          <a:stretch/>
        </p:blipFill>
        <p:spPr>
          <a:xfrm>
            <a:off x="1670412" y="1498297"/>
            <a:ext cx="3261600" cy="17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 rotWithShape="1">
          <a:blip r:embed="rId8">
            <a:alphaModFix/>
          </a:blip>
          <a:srcRect b="23017" l="0" r="0" t="0"/>
          <a:stretch/>
        </p:blipFill>
        <p:spPr>
          <a:xfrm>
            <a:off x="1671012" y="3900285"/>
            <a:ext cx="3261600" cy="17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9">
            <a:alphaModFix/>
          </a:blip>
          <a:srcRect b="22684" l="0" r="0" t="0"/>
          <a:stretch/>
        </p:blipFill>
        <p:spPr>
          <a:xfrm>
            <a:off x="5506075" y="3900263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10">
            <a:alphaModFix/>
          </a:blip>
          <a:srcRect b="22945" l="0" r="0" t="0"/>
          <a:stretch/>
        </p:blipFill>
        <p:spPr>
          <a:xfrm>
            <a:off x="8828575" y="3900288"/>
            <a:ext cx="3261600" cy="17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1"/>
          <p:cNvSpPr txBox="1"/>
          <p:nvPr>
            <p:ph type="title"/>
          </p:nvPr>
        </p:nvSpPr>
        <p:spPr>
          <a:xfrm>
            <a:off x="838200" y="208775"/>
            <a:ext cx="105156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i="1" lang="iw-IL">
                <a:solidFill>
                  <a:srgbClr val="FFFFFF"/>
                </a:solidFill>
              </a:rPr>
              <a:t>Results (4) - Binary-dilated content</a:t>
            </a:r>
            <a:endParaRPr b="1" i="1">
              <a:solidFill>
                <a:srgbClr val="FFFFFF"/>
              </a:solidFill>
            </a:endParaRPr>
          </a:p>
        </p:txBody>
      </p:sp>
      <p:pic>
        <p:nvPicPr>
          <p:cNvPr id="189" name="Google Shape;18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975" y="1235925"/>
            <a:ext cx="1546799" cy="221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21"/>
          <p:cNvSpPr/>
          <p:nvPr/>
        </p:nvSpPr>
        <p:spPr>
          <a:xfrm>
            <a:off x="4969638" y="2182900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1"/>
          <p:cNvSpPr txBox="1"/>
          <p:nvPr/>
        </p:nvSpPr>
        <p:spPr>
          <a:xfrm>
            <a:off x="968532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6 -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21"/>
          <p:cNvSpPr txBox="1"/>
          <p:nvPr/>
        </p:nvSpPr>
        <p:spPr>
          <a:xfrm>
            <a:off x="6363475" y="115555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5 -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5376" y="3671275"/>
            <a:ext cx="1547997" cy="22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4970263" y="4584875"/>
            <a:ext cx="521400" cy="384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1"/>
          <p:cNvSpPr txBox="1"/>
          <p:nvPr/>
        </p:nvSpPr>
        <p:spPr>
          <a:xfrm>
            <a:off x="96859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5 - block3_conv2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21"/>
          <p:cNvSpPr txBox="1"/>
          <p:nvPr/>
        </p:nvSpPr>
        <p:spPr>
          <a:xfrm>
            <a:off x="6363475" y="3581400"/>
            <a:ext cx="1546800" cy="27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iw-IL" sz="1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weight 4 - block4_conv2</a:t>
            </a:r>
            <a:endParaRPr b="0" i="0" sz="1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7" name="Google Shape;197;p21"/>
          <p:cNvPicPr preferRelativeResize="0"/>
          <p:nvPr/>
        </p:nvPicPr>
        <p:blipFill rotWithShape="1">
          <a:blip r:embed="rId6">
            <a:alphaModFix/>
          </a:blip>
          <a:srcRect b="23017" l="0" r="0" t="0"/>
          <a:stretch/>
        </p:blipFill>
        <p:spPr>
          <a:xfrm>
            <a:off x="1670400" y="1498297"/>
            <a:ext cx="3261600" cy="17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1"/>
          <p:cNvPicPr preferRelativeResize="0"/>
          <p:nvPr/>
        </p:nvPicPr>
        <p:blipFill rotWithShape="1">
          <a:blip r:embed="rId6">
            <a:alphaModFix/>
          </a:blip>
          <a:srcRect b="23017" l="0" r="0" t="0"/>
          <a:stretch/>
        </p:blipFill>
        <p:spPr>
          <a:xfrm>
            <a:off x="1671025" y="3900285"/>
            <a:ext cx="3261600" cy="1753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1"/>
          <p:cNvPicPr preferRelativeResize="0"/>
          <p:nvPr/>
        </p:nvPicPr>
        <p:blipFill rotWithShape="1">
          <a:blip r:embed="rId7">
            <a:alphaModFix/>
          </a:blip>
          <a:srcRect b="23136" l="0" r="0" t="0"/>
          <a:stretch/>
        </p:blipFill>
        <p:spPr>
          <a:xfrm>
            <a:off x="8827925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1"/>
          <p:cNvPicPr preferRelativeResize="0"/>
          <p:nvPr/>
        </p:nvPicPr>
        <p:blipFill rotWithShape="1">
          <a:blip r:embed="rId8">
            <a:alphaModFix/>
          </a:blip>
          <a:srcRect b="23136" l="0" r="0" t="0"/>
          <a:stretch/>
        </p:blipFill>
        <p:spPr>
          <a:xfrm>
            <a:off x="5506075" y="1498300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1"/>
          <p:cNvPicPr preferRelativeResize="0"/>
          <p:nvPr/>
        </p:nvPicPr>
        <p:blipFill rotWithShape="1">
          <a:blip r:embed="rId9">
            <a:alphaModFix/>
          </a:blip>
          <a:srcRect b="22767" l="0" r="0" t="0"/>
          <a:stretch/>
        </p:blipFill>
        <p:spPr>
          <a:xfrm>
            <a:off x="5506075" y="3900288"/>
            <a:ext cx="3261600" cy="175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1"/>
          <p:cNvPicPr preferRelativeResize="0"/>
          <p:nvPr/>
        </p:nvPicPr>
        <p:blipFill rotWithShape="1">
          <a:blip r:embed="rId10">
            <a:alphaModFix/>
          </a:blip>
          <a:srcRect b="22987" l="0" r="0" t="0"/>
          <a:stretch/>
        </p:blipFill>
        <p:spPr>
          <a:xfrm>
            <a:off x="8828575" y="3900300"/>
            <a:ext cx="3261600" cy="17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ערכת נושא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